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sldIdLst>
    <p:sldId id="257" r:id="rId2"/>
    <p:sldId id="259" r:id="rId3"/>
    <p:sldId id="260" r:id="rId4"/>
    <p:sldId id="261" r:id="rId5"/>
    <p:sldId id="262" r:id="rId6"/>
    <p:sldId id="266" r:id="rId7"/>
    <p:sldId id="267" r:id="rId8"/>
    <p:sldId id="263" r:id="rId9"/>
    <p:sldId id="265" r:id="rId10"/>
    <p:sldId id="268" r:id="rId11"/>
    <p:sldId id="269" r:id="rId12"/>
    <p:sldId id="264" r:id="rId13"/>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72" y="3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89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sldNum"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fld id="{EC149EB0-3663-48C7-AE62-3502A43049BB}" type="slidenum">
              <a:rPr lang="es-ES"/>
              <a:pPr>
                <a:defRPr/>
              </a:pPr>
              <a:t>‹Nº›</a:t>
            </a:fld>
            <a:endParaRPr lang="es-ES"/>
          </a:p>
        </p:txBody>
      </p:sp>
      <p:sp>
        <p:nvSpPr>
          <p:cNvPr id="5" name="Rectangle 8"/>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s-ES"/>
          </a:p>
        </p:txBody>
      </p:sp>
      <p:sp>
        <p:nvSpPr>
          <p:cNvPr id="6" name="Rectangle 9"/>
          <p:cNvSpPr>
            <a:spLocks noGrp="1" noChangeArrowheads="1"/>
          </p:cNvSpPr>
          <p:nvPr>
            <p:ph type="dt" sz="half"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dirty="0" smtClean="0"/>
            </a:lvl1pPr>
          </a:lstStyle>
          <a:p>
            <a:pPr>
              <a:defRPr/>
            </a:pPr>
            <a:r>
              <a:rPr lang="es-ES"/>
              <a:t>Barcelona, 15 </a:t>
            </a:r>
            <a:r>
              <a:rPr lang="es-ES" err="1"/>
              <a:t>July</a:t>
            </a:r>
            <a:r>
              <a:rPr lang="es-ES"/>
              <a:t> 2013</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sldNum"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fld id="{E851E714-D8DA-49B9-8D44-ADEF38BC89A1}" type="slidenum">
              <a:rPr lang="es-ES"/>
              <a:pPr>
                <a:defRPr/>
              </a:pPr>
              <a:t>‹Nº›</a:t>
            </a:fld>
            <a:endParaRPr lang="es-ES"/>
          </a:p>
        </p:txBody>
      </p:sp>
      <p:sp>
        <p:nvSpPr>
          <p:cNvPr id="5" name="Rectangle 8"/>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s-ES"/>
          </a:p>
        </p:txBody>
      </p:sp>
      <p:sp>
        <p:nvSpPr>
          <p:cNvPr id="6" name="Rectangle 9"/>
          <p:cNvSpPr>
            <a:spLocks noGrp="1" noChangeArrowheads="1"/>
          </p:cNvSpPr>
          <p:nvPr>
            <p:ph type="dt" sz="half"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125413"/>
            <a:ext cx="2057400" cy="600075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25413"/>
            <a:ext cx="6019800" cy="60007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sldNum"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fld id="{B141A779-5302-448E-A9BB-E17D70CD58A2}" type="slidenum">
              <a:rPr lang="es-ES"/>
              <a:pPr>
                <a:defRPr/>
              </a:pPr>
              <a:t>‹Nº›</a:t>
            </a:fld>
            <a:endParaRPr lang="es-ES"/>
          </a:p>
        </p:txBody>
      </p:sp>
      <p:sp>
        <p:nvSpPr>
          <p:cNvPr id="5" name="Rectangle 8"/>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s-ES"/>
          </a:p>
        </p:txBody>
      </p:sp>
      <p:sp>
        <p:nvSpPr>
          <p:cNvPr id="6" name="Rectangle 9"/>
          <p:cNvSpPr>
            <a:spLocks noGrp="1" noChangeArrowheads="1"/>
          </p:cNvSpPr>
          <p:nvPr>
            <p:ph type="dt" sz="half"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125413"/>
            <a:ext cx="82296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sldNum"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fld id="{6DAB39E0-7C29-4219-872F-49CCE024EC7F}" type="slidenum">
              <a:rPr lang="es-ES"/>
              <a:pPr>
                <a:defRPr/>
              </a:pPr>
              <a:t>‹Nº›</a:t>
            </a:fld>
            <a:endParaRPr lang="es-ES"/>
          </a:p>
        </p:txBody>
      </p:sp>
      <p:sp>
        <p:nvSpPr>
          <p:cNvPr id="6" name="Rectangle 8"/>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s-ES"/>
          </a:p>
        </p:txBody>
      </p:sp>
      <p:sp>
        <p:nvSpPr>
          <p:cNvPr id="7" name="Rectangle 9"/>
          <p:cNvSpPr>
            <a:spLocks noGrp="1" noChangeArrowheads="1"/>
          </p:cNvSpPr>
          <p:nvPr>
            <p:ph type="dt" sz="half"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sldNum"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fld id="{2B4A6985-4389-42D4-A867-40C453E18C02}" type="slidenum">
              <a:rPr lang="es-ES"/>
              <a:pPr>
                <a:defRPr/>
              </a:pPr>
              <a:t>‹Nº›</a:t>
            </a:fld>
            <a:endParaRPr lang="es-ES"/>
          </a:p>
        </p:txBody>
      </p:sp>
      <p:sp>
        <p:nvSpPr>
          <p:cNvPr id="5" name="Rectangle 8"/>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s-ES"/>
          </a:p>
        </p:txBody>
      </p:sp>
      <p:sp>
        <p:nvSpPr>
          <p:cNvPr id="6" name="Rectangle 9"/>
          <p:cNvSpPr>
            <a:spLocks noGrp="1" noChangeArrowheads="1"/>
          </p:cNvSpPr>
          <p:nvPr>
            <p:ph type="dt" sz="half"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sldNum"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fld id="{BFEA6912-F150-46F2-BAAB-63E4E3D99F0A}" type="slidenum">
              <a:rPr lang="es-ES"/>
              <a:pPr>
                <a:defRPr/>
              </a:pPr>
              <a:t>‹Nº›</a:t>
            </a:fld>
            <a:endParaRPr lang="es-ES"/>
          </a:p>
        </p:txBody>
      </p:sp>
      <p:sp>
        <p:nvSpPr>
          <p:cNvPr id="5" name="Rectangle 8"/>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s-ES"/>
          </a:p>
        </p:txBody>
      </p:sp>
      <p:sp>
        <p:nvSpPr>
          <p:cNvPr id="6" name="Rectangle 9"/>
          <p:cNvSpPr>
            <a:spLocks noGrp="1" noChangeArrowheads="1"/>
          </p:cNvSpPr>
          <p:nvPr>
            <p:ph type="dt" sz="half"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sldNum"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fld id="{46F33BE8-00A5-4D82-8C6C-A7749E6EB9C7}" type="slidenum">
              <a:rPr lang="es-ES"/>
              <a:pPr>
                <a:defRPr/>
              </a:pPr>
              <a:t>‹Nº›</a:t>
            </a:fld>
            <a:endParaRPr lang="es-ES"/>
          </a:p>
        </p:txBody>
      </p:sp>
      <p:sp>
        <p:nvSpPr>
          <p:cNvPr id="6" name="Rectangle 8"/>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s-ES"/>
          </a:p>
        </p:txBody>
      </p:sp>
      <p:sp>
        <p:nvSpPr>
          <p:cNvPr id="7" name="Rectangle 9"/>
          <p:cNvSpPr>
            <a:spLocks noGrp="1" noChangeArrowheads="1"/>
          </p:cNvSpPr>
          <p:nvPr>
            <p:ph type="dt" sz="half"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sldNum"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fld id="{663999EB-8D56-42D4-AE16-32AE251092A6}" type="slidenum">
              <a:rPr lang="es-ES"/>
              <a:pPr>
                <a:defRPr/>
              </a:pPr>
              <a:t>‹Nº›</a:t>
            </a:fld>
            <a:endParaRPr lang="es-ES"/>
          </a:p>
        </p:txBody>
      </p:sp>
      <p:sp>
        <p:nvSpPr>
          <p:cNvPr id="8" name="Rectangle 8"/>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s-ES"/>
          </a:p>
        </p:txBody>
      </p:sp>
      <p:sp>
        <p:nvSpPr>
          <p:cNvPr id="9" name="Rectangle 9"/>
          <p:cNvSpPr>
            <a:spLocks noGrp="1" noChangeArrowheads="1"/>
          </p:cNvSpPr>
          <p:nvPr>
            <p:ph type="dt" sz="half"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sldNum"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fld id="{79A857BF-33A2-45BD-B901-58F6225410BD}" type="slidenum">
              <a:rPr lang="es-ES"/>
              <a:pPr>
                <a:defRPr/>
              </a:pPr>
              <a:t>‹Nº›</a:t>
            </a:fld>
            <a:endParaRPr lang="es-ES"/>
          </a:p>
        </p:txBody>
      </p:sp>
      <p:sp>
        <p:nvSpPr>
          <p:cNvPr id="4" name="Rectangle 8"/>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s-ES"/>
          </a:p>
        </p:txBody>
      </p:sp>
      <p:sp>
        <p:nvSpPr>
          <p:cNvPr id="5" name="Rectangle 9"/>
          <p:cNvSpPr>
            <a:spLocks noGrp="1" noChangeArrowheads="1"/>
          </p:cNvSpPr>
          <p:nvPr>
            <p:ph type="dt" sz="half"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fld id="{0CB31EC2-D53E-48AF-A89A-0ECAA461E159}" type="slidenum">
              <a:rPr lang="es-ES"/>
              <a:pPr>
                <a:defRPr/>
              </a:pPr>
              <a:t>‹Nº›</a:t>
            </a:fld>
            <a:endParaRPr lang="es-ES"/>
          </a:p>
        </p:txBody>
      </p:sp>
      <p:sp>
        <p:nvSpPr>
          <p:cNvPr id="3" name="Rectangle 8"/>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s-ES"/>
          </a:p>
        </p:txBody>
      </p:sp>
      <p:sp>
        <p:nvSpPr>
          <p:cNvPr id="4" name="Rectangle 9"/>
          <p:cNvSpPr>
            <a:spLocks noGrp="1" noChangeArrowheads="1"/>
          </p:cNvSpPr>
          <p:nvPr>
            <p:ph type="dt" sz="half"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sldNum"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fld id="{4B2CD8E2-B5B7-4EF6-8E83-4DFE1290FCD3}" type="slidenum">
              <a:rPr lang="es-ES"/>
              <a:pPr>
                <a:defRPr/>
              </a:pPr>
              <a:t>‹Nº›</a:t>
            </a:fld>
            <a:endParaRPr lang="es-ES"/>
          </a:p>
        </p:txBody>
      </p:sp>
      <p:sp>
        <p:nvSpPr>
          <p:cNvPr id="6" name="Rectangle 8"/>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s-ES"/>
          </a:p>
        </p:txBody>
      </p:sp>
      <p:sp>
        <p:nvSpPr>
          <p:cNvPr id="7" name="Rectangle 9"/>
          <p:cNvSpPr>
            <a:spLocks noGrp="1" noChangeArrowheads="1"/>
          </p:cNvSpPr>
          <p:nvPr>
            <p:ph type="dt" sz="half"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sldNum"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fld id="{D938A5E3-CC05-46C1-87DF-00AC44AE0229}" type="slidenum">
              <a:rPr lang="es-ES"/>
              <a:pPr>
                <a:defRPr/>
              </a:pPr>
              <a:t>‹Nº›</a:t>
            </a:fld>
            <a:endParaRPr lang="es-ES"/>
          </a:p>
        </p:txBody>
      </p:sp>
      <p:sp>
        <p:nvSpPr>
          <p:cNvPr id="6" name="Rectangle 8"/>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s-ES"/>
          </a:p>
        </p:txBody>
      </p:sp>
      <p:sp>
        <p:nvSpPr>
          <p:cNvPr id="7" name="Rectangle 9"/>
          <p:cNvSpPr>
            <a:spLocks noGrp="1" noChangeArrowheads="1"/>
          </p:cNvSpPr>
          <p:nvPr>
            <p:ph type="dt" sz="half"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254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p>
        </p:txBody>
      </p:sp>
      <p:sp>
        <p:nvSpPr>
          <p:cNvPr id="4100" name="Rectangle 4"/>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dirty="0" smtClean="0"/>
            </a:lvl1pPr>
          </a:lstStyle>
          <a:p>
            <a:pPr>
              <a:defRPr/>
            </a:pPr>
            <a:r>
              <a:rPr lang="es-ES"/>
              <a:t>Barcelona 15 </a:t>
            </a:r>
            <a:r>
              <a:rPr lang="es-ES" err="1"/>
              <a:t>July</a:t>
            </a:r>
            <a:r>
              <a:rPr lang="es-ES"/>
              <a:t> 2013</a:t>
            </a:r>
          </a:p>
        </p:txBody>
      </p:sp>
      <p:sp>
        <p:nvSpPr>
          <p:cNvPr id="1029" name="Line 7"/>
          <p:cNvSpPr>
            <a:spLocks noChangeShapeType="1"/>
          </p:cNvSpPr>
          <p:nvPr/>
        </p:nvSpPr>
        <p:spPr bwMode="auto">
          <a:xfrm>
            <a:off x="381000" y="981075"/>
            <a:ext cx="8458200" cy="0"/>
          </a:xfrm>
          <a:prstGeom prst="line">
            <a:avLst/>
          </a:prstGeom>
          <a:noFill/>
          <a:ln w="57150">
            <a:solidFill>
              <a:srgbClr val="D60000"/>
            </a:solidFill>
            <a:round/>
            <a:headEnd/>
            <a:tailEnd/>
          </a:ln>
          <a:effectLst/>
        </p:spPr>
        <p:txBody>
          <a:bodyPr/>
          <a:lstStyle/>
          <a:p>
            <a:endParaRPr lang="ca-ES"/>
          </a:p>
        </p:txBody>
      </p:sp>
      <p:sp>
        <p:nvSpPr>
          <p:cNvPr id="4104" name="Rectangle 8"/>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s-ES"/>
          </a:p>
        </p:txBody>
      </p:sp>
      <p:sp>
        <p:nvSpPr>
          <p:cNvPr id="4105" name="Rectangle 9"/>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s-ES"/>
          </a:p>
        </p:txBody>
      </p:sp>
      <p:pic>
        <p:nvPicPr>
          <p:cNvPr id="1032" name="Picture 7"/>
          <p:cNvPicPr>
            <a:picLocks noChangeAspect="1" noChangeArrowheads="1"/>
          </p:cNvPicPr>
          <p:nvPr userDrawn="1"/>
        </p:nvPicPr>
        <p:blipFill>
          <a:blip r:embed="rId14" cstate="print"/>
          <a:srcRect/>
          <a:stretch>
            <a:fillRect/>
          </a:stretch>
        </p:blipFill>
        <p:spPr bwMode="auto">
          <a:xfrm>
            <a:off x="195263" y="188913"/>
            <a:ext cx="704850" cy="649287"/>
          </a:xfrm>
          <a:prstGeom prst="rect">
            <a:avLst/>
          </a:prstGeom>
          <a:noFill/>
          <a:ln w="9525">
            <a:noFill/>
            <a:round/>
            <a:headEnd/>
            <a:tailEnd/>
          </a:ln>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rtl="0" eaLnBrk="0" fontAlgn="base" hangingPunct="0">
        <a:spcBef>
          <a:spcPct val="0"/>
        </a:spcBef>
        <a:spcAft>
          <a:spcPct val="0"/>
        </a:spcAft>
        <a:defRPr sz="3200">
          <a:solidFill>
            <a:schemeClr val="accent2"/>
          </a:solidFill>
          <a:latin typeface="+mj-lt"/>
          <a:ea typeface="+mj-ea"/>
          <a:cs typeface="+mj-cs"/>
        </a:defRPr>
      </a:lvl1pPr>
      <a:lvl2pPr algn="ctr" rtl="0" eaLnBrk="0" fontAlgn="base" hangingPunct="0">
        <a:spcBef>
          <a:spcPct val="0"/>
        </a:spcBef>
        <a:spcAft>
          <a:spcPct val="0"/>
        </a:spcAft>
        <a:defRPr sz="3200">
          <a:solidFill>
            <a:schemeClr val="accent2"/>
          </a:solidFill>
          <a:latin typeface="Times New Roman" pitchFamily="18" charset="0"/>
        </a:defRPr>
      </a:lvl2pPr>
      <a:lvl3pPr algn="ctr" rtl="0" eaLnBrk="0" fontAlgn="base" hangingPunct="0">
        <a:spcBef>
          <a:spcPct val="0"/>
        </a:spcBef>
        <a:spcAft>
          <a:spcPct val="0"/>
        </a:spcAft>
        <a:defRPr sz="3200">
          <a:solidFill>
            <a:schemeClr val="accent2"/>
          </a:solidFill>
          <a:latin typeface="Times New Roman" pitchFamily="18" charset="0"/>
        </a:defRPr>
      </a:lvl3pPr>
      <a:lvl4pPr algn="ctr" rtl="0" eaLnBrk="0" fontAlgn="base" hangingPunct="0">
        <a:spcBef>
          <a:spcPct val="0"/>
        </a:spcBef>
        <a:spcAft>
          <a:spcPct val="0"/>
        </a:spcAft>
        <a:defRPr sz="3200">
          <a:solidFill>
            <a:schemeClr val="accent2"/>
          </a:solidFill>
          <a:latin typeface="Times New Roman" pitchFamily="18" charset="0"/>
        </a:defRPr>
      </a:lvl4pPr>
      <a:lvl5pPr algn="ctr" rtl="0" eaLnBrk="0" fontAlgn="base" hangingPunct="0">
        <a:spcBef>
          <a:spcPct val="0"/>
        </a:spcBef>
        <a:spcAft>
          <a:spcPct val="0"/>
        </a:spcAft>
        <a:defRPr sz="3200">
          <a:solidFill>
            <a:schemeClr val="accent2"/>
          </a:solidFill>
          <a:latin typeface="Times New Roman" pitchFamily="18" charset="0"/>
        </a:defRPr>
      </a:lvl5pPr>
      <a:lvl6pPr marL="457200" algn="ctr" rtl="0" fontAlgn="base">
        <a:spcBef>
          <a:spcPct val="0"/>
        </a:spcBef>
        <a:spcAft>
          <a:spcPct val="0"/>
        </a:spcAft>
        <a:defRPr sz="3200">
          <a:solidFill>
            <a:schemeClr val="accent2"/>
          </a:solidFill>
          <a:latin typeface="Times New Roman" pitchFamily="18" charset="0"/>
        </a:defRPr>
      </a:lvl6pPr>
      <a:lvl7pPr marL="914400" algn="ctr" rtl="0" fontAlgn="base">
        <a:spcBef>
          <a:spcPct val="0"/>
        </a:spcBef>
        <a:spcAft>
          <a:spcPct val="0"/>
        </a:spcAft>
        <a:defRPr sz="3200">
          <a:solidFill>
            <a:schemeClr val="accent2"/>
          </a:solidFill>
          <a:latin typeface="Times New Roman" pitchFamily="18" charset="0"/>
        </a:defRPr>
      </a:lvl7pPr>
      <a:lvl8pPr marL="1371600" algn="ctr" rtl="0" fontAlgn="base">
        <a:spcBef>
          <a:spcPct val="0"/>
        </a:spcBef>
        <a:spcAft>
          <a:spcPct val="0"/>
        </a:spcAft>
        <a:defRPr sz="3200">
          <a:solidFill>
            <a:schemeClr val="accent2"/>
          </a:solidFill>
          <a:latin typeface="Times New Roman" pitchFamily="18" charset="0"/>
        </a:defRPr>
      </a:lvl8pPr>
      <a:lvl9pPr marL="1828800" algn="ctr" rtl="0" fontAlgn="base">
        <a:spcBef>
          <a:spcPct val="0"/>
        </a:spcBef>
        <a:spcAft>
          <a:spcPct val="0"/>
        </a:spcAft>
        <a:defRPr sz="3200">
          <a:solidFill>
            <a:schemeClr val="accent2"/>
          </a:solidFill>
          <a:latin typeface="Times New Roman" pitchFamily="18"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eurobotics-project.eu/eurobotics-week/eurobotics-week-.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robotics-platform.eu/" TargetMode="External"/><Relationship Id="rId2" Type="http://schemas.openxmlformats.org/officeDocument/2006/relationships/hyperlink" Target="http://www.euron.org/members/inde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euron.org/" TargetMode="External"/><Relationship Id="rId2" Type="http://schemas.openxmlformats.org/officeDocument/2006/relationships/hyperlink" Target="http://www.robotics-platform.eu/cms/index.php"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eurobotics-project.eu/robotics-2020/downloads/download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395288" y="1557338"/>
            <a:ext cx="8569325" cy="1470025"/>
          </a:xfrm>
        </p:spPr>
        <p:txBody>
          <a:bodyPr/>
          <a:lstStyle/>
          <a:p>
            <a:pPr eaLnBrk="1" hangingPunct="1"/>
            <a:r>
              <a:rPr lang="en-US" sz="3600" smtClean="0"/>
              <a:t/>
            </a:r>
            <a:br>
              <a:rPr lang="en-US" sz="3600" smtClean="0"/>
            </a:br>
            <a:r>
              <a:rPr lang="es-ES" sz="2800" smtClean="0"/>
              <a:t/>
            </a:r>
            <a:br>
              <a:rPr lang="es-ES" sz="2800" smtClean="0"/>
            </a:br>
            <a:r>
              <a:rPr lang="en-US" sz="4400" smtClean="0"/>
              <a:t>Robotics PPP</a:t>
            </a:r>
          </a:p>
        </p:txBody>
      </p:sp>
      <p:sp>
        <p:nvSpPr>
          <p:cNvPr id="14339" name="1 Subtítulo"/>
          <p:cNvSpPr>
            <a:spLocks noGrp="1"/>
          </p:cNvSpPr>
          <p:nvPr>
            <p:ph type="subTitle" idx="1"/>
          </p:nvPr>
        </p:nvSpPr>
        <p:spPr/>
        <p:txBody>
          <a:bodyPr/>
          <a:lstStyle/>
          <a:p>
            <a:r>
              <a:rPr lang="en-US" sz="1600" smtClean="0"/>
              <a:t>Prof. Alberto Sanfeliu</a:t>
            </a:r>
          </a:p>
          <a:p>
            <a:r>
              <a:rPr lang="en-US" sz="1600" smtClean="0"/>
              <a:t>Institut de Robòtica i Informàtica Industrial</a:t>
            </a:r>
          </a:p>
          <a:p>
            <a:r>
              <a:rPr lang="en-US" sz="1600" smtClean="0"/>
              <a:t>UPC representative of Robotics PPP </a:t>
            </a:r>
          </a:p>
          <a:p>
            <a:endParaRPr lang="en-US" sz="1600" smtClean="0"/>
          </a:p>
        </p:txBody>
      </p:sp>
      <p:sp>
        <p:nvSpPr>
          <p:cNvPr id="3" name="2 CuadroTexto"/>
          <p:cNvSpPr txBox="1"/>
          <p:nvPr/>
        </p:nvSpPr>
        <p:spPr>
          <a:xfrm>
            <a:off x="6934200" y="6092825"/>
            <a:ext cx="1885950" cy="307975"/>
          </a:xfrm>
          <a:prstGeom prst="rect">
            <a:avLst/>
          </a:prstGeom>
          <a:noFill/>
        </p:spPr>
        <p:txBody>
          <a:bodyPr wrap="none">
            <a:spAutoFit/>
          </a:bodyPr>
          <a:lstStyle/>
          <a:p>
            <a:pPr>
              <a:defRPr/>
            </a:pPr>
            <a:r>
              <a:rPr lang="es-ES" sz="1400" dirty="0">
                <a:latin typeface="+mn-lt"/>
              </a:rPr>
              <a:t>Barcelona 15 </a:t>
            </a:r>
            <a:r>
              <a:rPr lang="es-ES" sz="1400" dirty="0" err="1">
                <a:latin typeface="+mn-lt"/>
              </a:rPr>
              <a:t>July</a:t>
            </a:r>
            <a:r>
              <a:rPr lang="es-ES" sz="1400" dirty="0">
                <a:latin typeface="+mn-lt"/>
              </a:rPr>
              <a:t> 2013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Título"/>
          <p:cNvSpPr>
            <a:spLocks noGrp="1"/>
          </p:cNvSpPr>
          <p:nvPr>
            <p:ph type="title"/>
          </p:nvPr>
        </p:nvSpPr>
        <p:spPr/>
        <p:txBody>
          <a:bodyPr/>
          <a:lstStyle/>
          <a:p>
            <a:r>
              <a:rPr lang="en-US" smtClean="0"/>
              <a:t>Robotics PPP Newsletter I</a:t>
            </a:r>
          </a:p>
        </p:txBody>
      </p:sp>
      <p:sp>
        <p:nvSpPr>
          <p:cNvPr id="3" name="2 Marcador de contenido"/>
          <p:cNvSpPr>
            <a:spLocks noGrp="1"/>
          </p:cNvSpPr>
          <p:nvPr>
            <p:ph idx="1"/>
          </p:nvPr>
        </p:nvSpPr>
        <p:spPr>
          <a:xfrm>
            <a:off x="457200" y="1268413"/>
            <a:ext cx="8229600" cy="4525962"/>
          </a:xfrm>
        </p:spPr>
        <p:txBody>
          <a:bodyPr/>
          <a:lstStyle/>
          <a:p>
            <a:pPr marL="0" indent="0">
              <a:buFontTx/>
              <a:buNone/>
              <a:defRPr/>
            </a:pPr>
            <a:r>
              <a:rPr lang="en-GB" sz="1800" b="1" dirty="0" smtClean="0"/>
              <a:t>1. Application for a contractual PPP in robotics submitted: </a:t>
            </a:r>
            <a:r>
              <a:rPr lang="en-GB" sz="1600" dirty="0" smtClean="0"/>
              <a:t>On Thursday, 13 June 2013, Vice-President </a:t>
            </a:r>
            <a:r>
              <a:rPr lang="en-GB" sz="1600" dirty="0" err="1" smtClean="0"/>
              <a:t>Neelie</a:t>
            </a:r>
            <a:r>
              <a:rPr lang="en-GB" sz="1600" dirty="0" smtClean="0"/>
              <a:t> </a:t>
            </a:r>
            <a:r>
              <a:rPr lang="en-GB" sz="1600" dirty="0" err="1" smtClean="0"/>
              <a:t>Kroes</a:t>
            </a:r>
            <a:r>
              <a:rPr lang="en-GB" sz="1600" dirty="0" smtClean="0"/>
              <a:t> of the European Commission received from our President, Dr Bern </a:t>
            </a:r>
            <a:r>
              <a:rPr lang="en-GB" sz="1600" dirty="0" err="1" smtClean="0"/>
              <a:t>Liepert</a:t>
            </a:r>
            <a:r>
              <a:rPr lang="en-GB" sz="1600" dirty="0" smtClean="0"/>
              <a:t>, the formal application of for a “contractual Public-Private-Partnership in robotics”. The evaluation will be done this year.</a:t>
            </a:r>
          </a:p>
          <a:p>
            <a:pPr marL="0" indent="0">
              <a:buFontTx/>
              <a:buNone/>
              <a:defRPr/>
            </a:pPr>
            <a:endParaRPr lang="en-GB" sz="800" dirty="0" smtClean="0"/>
          </a:p>
          <a:p>
            <a:pPr marL="0" indent="0">
              <a:buFontTx/>
              <a:buNone/>
              <a:defRPr/>
            </a:pPr>
            <a:r>
              <a:rPr lang="en-GB" sz="1800" b="1" dirty="0" smtClean="0"/>
              <a:t>2. Negotiation phase of the Coordination Action “</a:t>
            </a:r>
            <a:r>
              <a:rPr lang="en-GB" sz="1800" b="1" dirty="0" err="1" smtClean="0"/>
              <a:t>RockEU</a:t>
            </a:r>
            <a:r>
              <a:rPr lang="en-GB" sz="1800" b="1" dirty="0" smtClean="0"/>
              <a:t>” close to finished: </a:t>
            </a:r>
            <a:r>
              <a:rPr lang="en-GB" sz="1600" dirty="0" smtClean="0"/>
              <a:t>The Coordination Action “</a:t>
            </a:r>
            <a:r>
              <a:rPr lang="en-GB" sz="1600" dirty="0" err="1" smtClean="0"/>
              <a:t>RockEU</a:t>
            </a:r>
            <a:r>
              <a:rPr lang="en-GB" sz="1600" dirty="0" smtClean="0"/>
              <a:t>” (Robotics Coordination Action for Europe) is another stepping stone for the preparation of the PPP in robotics. It aims at providing the methodologies and prerequisites for establishing the Strategic Research Agenda 2020 on robotics, the multi-annual roadmaps, and the networking activities of </a:t>
            </a:r>
            <a:r>
              <a:rPr lang="en-GB" sz="1600" dirty="0" err="1" smtClean="0"/>
              <a:t>euRobotics</a:t>
            </a:r>
            <a:r>
              <a:rPr lang="en-GB" sz="1600" dirty="0" smtClean="0"/>
              <a:t> AISBL.</a:t>
            </a:r>
          </a:p>
          <a:p>
            <a:pPr marL="0" indent="0">
              <a:buFontTx/>
              <a:buNone/>
              <a:defRPr/>
            </a:pPr>
            <a:endParaRPr lang="en-GB" sz="800" dirty="0" smtClean="0"/>
          </a:p>
          <a:p>
            <a:pPr marL="0" indent="0">
              <a:buFontTx/>
              <a:buNone/>
              <a:defRPr/>
            </a:pPr>
            <a:r>
              <a:rPr lang="en-US" sz="1800" b="1" dirty="0" smtClean="0"/>
              <a:t>3. Call for the establishment of Topic Groups</a:t>
            </a:r>
            <a:r>
              <a:rPr lang="en-US" sz="1800" dirty="0" smtClean="0"/>
              <a:t>: </a:t>
            </a:r>
            <a:r>
              <a:rPr lang="en-US" sz="1600" dirty="0" smtClean="0"/>
              <a:t>Closely related to the progress in getting a contractual PPP established with the Commission is the creation of Topic Groups. All members of </a:t>
            </a:r>
            <a:r>
              <a:rPr lang="en-US" sz="1600" dirty="0" err="1" smtClean="0"/>
              <a:t>euRobotics</a:t>
            </a:r>
            <a:r>
              <a:rPr lang="en-US" sz="1600" dirty="0" smtClean="0"/>
              <a:t> AISBL are invited, if not encouraged, to </a:t>
            </a:r>
            <a:r>
              <a:rPr lang="en-US" sz="1600" dirty="0" err="1" smtClean="0"/>
              <a:t>organise</a:t>
            </a:r>
            <a:r>
              <a:rPr lang="en-US" sz="1600" dirty="0" smtClean="0"/>
              <a:t> and work in Topic Groups. Please refer to the attached call for objectives, criteria, and deadlines. Deadline for the “seeding phase” is 1 October 2013.</a:t>
            </a:r>
          </a:p>
          <a:p>
            <a:pPr marL="514350" indent="-514350">
              <a:buFontTx/>
              <a:buAutoNum type="arabicPeriod"/>
              <a:defRPr/>
            </a:pPr>
            <a:endParaRPr lang="en-GB" sz="1800" b="1" dirty="0" smtClean="0"/>
          </a:p>
          <a:p>
            <a:pPr marL="514350" indent="-514350">
              <a:buFontTx/>
              <a:buAutoNum type="arabicPeriod"/>
              <a:defRPr/>
            </a:pPr>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Título"/>
          <p:cNvSpPr>
            <a:spLocks noGrp="1"/>
          </p:cNvSpPr>
          <p:nvPr>
            <p:ph type="title"/>
          </p:nvPr>
        </p:nvSpPr>
        <p:spPr/>
        <p:txBody>
          <a:bodyPr/>
          <a:lstStyle/>
          <a:p>
            <a:r>
              <a:rPr lang="en-US" smtClean="0"/>
              <a:t>Robotics PPP Newsletter II</a:t>
            </a:r>
            <a:endParaRPr lang="es-ES" smtClean="0"/>
          </a:p>
        </p:txBody>
      </p:sp>
      <p:sp>
        <p:nvSpPr>
          <p:cNvPr id="3" name="2 Marcador de contenido"/>
          <p:cNvSpPr>
            <a:spLocks noGrp="1"/>
          </p:cNvSpPr>
          <p:nvPr>
            <p:ph idx="1"/>
          </p:nvPr>
        </p:nvSpPr>
        <p:spPr>
          <a:xfrm>
            <a:off x="323850" y="1052513"/>
            <a:ext cx="8650288" cy="4525962"/>
          </a:xfrm>
        </p:spPr>
        <p:txBody>
          <a:bodyPr/>
          <a:lstStyle/>
          <a:p>
            <a:pPr marL="0" indent="0">
              <a:buFontTx/>
              <a:buNone/>
              <a:defRPr/>
            </a:pPr>
            <a:r>
              <a:rPr lang="en-US" sz="1800" b="1" dirty="0" smtClean="0"/>
              <a:t>4. Call for </a:t>
            </a:r>
            <a:r>
              <a:rPr lang="en-US" sz="1800" b="1" dirty="0" err="1" smtClean="0"/>
              <a:t>organising</a:t>
            </a:r>
            <a:r>
              <a:rPr lang="en-US" sz="1800" b="1" dirty="0" smtClean="0"/>
              <a:t> the European Robotics Forum ERF 2014</a:t>
            </a:r>
            <a:r>
              <a:rPr lang="en-US" sz="1800" dirty="0" smtClean="0"/>
              <a:t>: </a:t>
            </a:r>
            <a:r>
              <a:rPr lang="en-US" sz="1600" dirty="0" smtClean="0"/>
              <a:t>ERF has become the most important European networking event in the field of robotics, bringing together people from different industries and all directions of research which can be found in Europe. The Board of Directors is soliciting suggestions from members of </a:t>
            </a:r>
            <a:r>
              <a:rPr lang="en-US" sz="1600" dirty="0" err="1" smtClean="0"/>
              <a:t>euRobotics</a:t>
            </a:r>
            <a:r>
              <a:rPr lang="en-US" sz="1600" dirty="0" smtClean="0"/>
              <a:t> AISBL for the location and </a:t>
            </a:r>
            <a:r>
              <a:rPr lang="en-US" sz="1600" dirty="0" err="1" smtClean="0"/>
              <a:t>organisation</a:t>
            </a:r>
            <a:r>
              <a:rPr lang="en-US" sz="1600" dirty="0" smtClean="0"/>
              <a:t> of the ERF 2014 which should take place between March and April 2014. </a:t>
            </a:r>
            <a:r>
              <a:rPr lang="en-GB" sz="1600" dirty="0" smtClean="0"/>
              <a:t>Please find the criteria and the time table in the second attachment to this email. Deadline for submission is 15 September 2013.</a:t>
            </a:r>
          </a:p>
          <a:p>
            <a:pPr marL="0" indent="0">
              <a:buFontTx/>
              <a:buNone/>
              <a:defRPr/>
            </a:pPr>
            <a:endParaRPr lang="en-US" sz="800" dirty="0" smtClean="0"/>
          </a:p>
          <a:p>
            <a:pPr marL="0" indent="0">
              <a:buFontTx/>
              <a:buNone/>
              <a:defRPr/>
            </a:pPr>
            <a:r>
              <a:rPr lang="en-US" sz="1800" b="1" dirty="0" smtClean="0"/>
              <a:t>5. Membership is growing</a:t>
            </a:r>
            <a:r>
              <a:rPr lang="en-US" sz="1800" dirty="0" smtClean="0"/>
              <a:t>: </a:t>
            </a:r>
            <a:r>
              <a:rPr lang="en-US" sz="1600" dirty="0" smtClean="0"/>
              <a:t>Our membership is steadily growing, having reached 117 by now, with further ones on the way to us, as we were told. Membership consists of 43 industrial </a:t>
            </a:r>
            <a:r>
              <a:rPr lang="en-US" sz="1600" dirty="0" err="1" smtClean="0"/>
              <a:t>organisations</a:t>
            </a:r>
            <a:r>
              <a:rPr lang="en-US" sz="1600" dirty="0" smtClean="0"/>
              <a:t>, 72 research </a:t>
            </a:r>
            <a:r>
              <a:rPr lang="en-US" sz="1600" dirty="0" err="1" smtClean="0"/>
              <a:t>organisations</a:t>
            </a:r>
            <a:r>
              <a:rPr lang="en-US" sz="1600" dirty="0" smtClean="0"/>
              <a:t>, and 2 regional robotics networks as associate members. In order to keep the balance somewhat right, I suggest that we all concentrate now on getting new members from industry – and end user </a:t>
            </a:r>
            <a:r>
              <a:rPr lang="en-US" sz="1600" dirty="0" err="1" smtClean="0"/>
              <a:t>organisations</a:t>
            </a:r>
            <a:r>
              <a:rPr lang="en-US" sz="1600" dirty="0" smtClean="0"/>
              <a:t>.</a:t>
            </a:r>
          </a:p>
          <a:p>
            <a:pPr marL="0" indent="0">
              <a:buFontTx/>
              <a:buNone/>
              <a:defRPr/>
            </a:pPr>
            <a:endParaRPr lang="en-US" sz="800" dirty="0" smtClean="0"/>
          </a:p>
          <a:p>
            <a:pPr marL="0" indent="0">
              <a:buFontTx/>
              <a:buNone/>
              <a:defRPr/>
            </a:pPr>
            <a:r>
              <a:rPr lang="en-GB" sz="1800" b="1" dirty="0" smtClean="0"/>
              <a:t>6. Vice-President Herman </a:t>
            </a:r>
            <a:r>
              <a:rPr lang="en-GB" sz="1800" b="1" dirty="0" err="1" smtClean="0"/>
              <a:t>Bruyninckx</a:t>
            </a:r>
            <a:r>
              <a:rPr lang="en-GB" sz="1800" b="1" dirty="0" smtClean="0"/>
              <a:t> at Digital Agenda Assembly Dublin</a:t>
            </a:r>
          </a:p>
          <a:p>
            <a:pPr marL="0" indent="0">
              <a:buFontTx/>
              <a:buNone/>
              <a:defRPr/>
            </a:pPr>
            <a:endParaRPr lang="en-GB" sz="800" b="1" dirty="0" smtClean="0"/>
          </a:p>
          <a:p>
            <a:pPr marL="0" indent="0">
              <a:buFontTx/>
              <a:buNone/>
              <a:defRPr/>
            </a:pPr>
            <a:r>
              <a:rPr lang="en-US" sz="1800" b="1" dirty="0" smtClean="0"/>
              <a:t>7. Next General Assembly</a:t>
            </a:r>
            <a:r>
              <a:rPr lang="en-US" sz="1800" dirty="0" smtClean="0"/>
              <a:t>: </a:t>
            </a:r>
            <a:r>
              <a:rPr lang="en-US" sz="1600" dirty="0" smtClean="0"/>
              <a:t>The next General Assembly should deal with the progress in getting the PPP in robotics established, the creation of the Topic Groups, cooperation with other PPPs and activities, results from some of the Task Forces, the selection of the location for the ERF, the acceptance of new members, and many other important issues. We are looking for a location which allows travel “to and fro” on one day, and assume a date in the first half of October 2013. We will inform you within the next two weeks.</a:t>
            </a:r>
            <a:r>
              <a:rPr lang="en-US" sz="1800" dirty="0" smtClean="0"/>
              <a:t> </a:t>
            </a:r>
          </a:p>
          <a:p>
            <a:pPr>
              <a:buFont typeface="+mj-lt"/>
              <a:buAutoNum type="arabicPeriod"/>
              <a:defRPr/>
            </a:pPr>
            <a:endParaRPr lang="en-US" sz="1800" dirty="0" smtClean="0"/>
          </a:p>
          <a:p>
            <a:pPr>
              <a:buFont typeface="+mj-lt"/>
              <a:buAutoNum type="arabicPeriod"/>
              <a:defRPr/>
            </a:pPr>
            <a:endParaRPr lang="en-US" sz="1800" dirty="0" smtClean="0"/>
          </a:p>
          <a:p>
            <a:pPr marL="0" indent="0">
              <a:buFontTx/>
              <a:buNone/>
              <a:defRPr/>
            </a:pPr>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Título"/>
          <p:cNvSpPr>
            <a:spLocks noGrp="1"/>
          </p:cNvSpPr>
          <p:nvPr>
            <p:ph type="title"/>
          </p:nvPr>
        </p:nvSpPr>
        <p:spPr/>
        <p:txBody>
          <a:bodyPr/>
          <a:lstStyle/>
          <a:p>
            <a:r>
              <a:rPr lang="en-US" smtClean="0"/>
              <a:t>Next Events</a:t>
            </a:r>
          </a:p>
        </p:txBody>
      </p:sp>
      <p:sp>
        <p:nvSpPr>
          <p:cNvPr id="25603" name="2 Marcador de contenido"/>
          <p:cNvSpPr>
            <a:spLocks noGrp="1"/>
          </p:cNvSpPr>
          <p:nvPr>
            <p:ph idx="1"/>
          </p:nvPr>
        </p:nvSpPr>
        <p:spPr>
          <a:xfrm>
            <a:off x="457200" y="2997200"/>
            <a:ext cx="8229600" cy="3128963"/>
          </a:xfrm>
        </p:spPr>
        <p:txBody>
          <a:bodyPr/>
          <a:lstStyle/>
          <a:p>
            <a:pPr marL="0" indent="0">
              <a:buFontTx/>
              <a:buNone/>
            </a:pPr>
            <a:r>
              <a:rPr lang="en-US" smtClean="0">
                <a:hlinkClick r:id="rId2"/>
              </a:rPr>
              <a:t>European Robotics Week 2013 will be from 25 November to 1 December 2013.</a:t>
            </a:r>
          </a:p>
          <a:p>
            <a:pPr marL="0" indent="0">
              <a:buFontTx/>
              <a:buNone/>
            </a:pPr>
            <a:endParaRPr lang="en-US" smtClean="0">
              <a:hlinkClick r:id="rId2"/>
            </a:endParaRPr>
          </a:p>
          <a:p>
            <a:pPr marL="0" indent="0">
              <a:buFontTx/>
              <a:buNone/>
            </a:pPr>
            <a:r>
              <a:rPr lang="en-US" smtClean="0">
                <a:hlinkClick r:id="rId2"/>
              </a:rPr>
              <a:t>EFR (European Robotics Forum) October 2013  </a:t>
            </a:r>
            <a:endParaRPr lang="en-US" smtClean="0"/>
          </a:p>
        </p:txBody>
      </p:sp>
      <p:pic>
        <p:nvPicPr>
          <p:cNvPr id="25604" name="Picture 4" descr="http://www.eurobotics-project.eu/cms/upload/euRobotics_Logos/euRobotics_week_143.jpg"/>
          <p:cNvPicPr>
            <a:picLocks noChangeAspect="1" noChangeArrowheads="1"/>
          </p:cNvPicPr>
          <p:nvPr/>
        </p:nvPicPr>
        <p:blipFill>
          <a:blip r:embed="rId3" cstate="print"/>
          <a:srcRect/>
          <a:stretch>
            <a:fillRect/>
          </a:stretch>
        </p:blipFill>
        <p:spPr bwMode="auto">
          <a:xfrm>
            <a:off x="3714750" y="1557338"/>
            <a:ext cx="1362075" cy="94297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3600" smtClean="0"/>
              <a:t>History</a:t>
            </a:r>
          </a:p>
        </p:txBody>
      </p:sp>
      <p:sp>
        <p:nvSpPr>
          <p:cNvPr id="15363" name="Rectangle 3"/>
          <p:cNvSpPr>
            <a:spLocks noGrp="1" noChangeArrowheads="1"/>
          </p:cNvSpPr>
          <p:nvPr>
            <p:ph type="body" idx="1"/>
          </p:nvPr>
        </p:nvSpPr>
        <p:spPr>
          <a:xfrm>
            <a:off x="468313" y="1196975"/>
            <a:ext cx="8229600" cy="5327650"/>
          </a:xfrm>
        </p:spPr>
        <p:txBody>
          <a:bodyPr/>
          <a:lstStyle/>
          <a:p>
            <a:pPr marL="346075" eaLnBrk="1" hangingPunct="1">
              <a:buFontTx/>
              <a:buChar char="-"/>
            </a:pPr>
            <a:r>
              <a:rPr lang="en-US" sz="2000" b="1" smtClean="0"/>
              <a:t>EURON</a:t>
            </a:r>
            <a:r>
              <a:rPr lang="en-US" sz="2000" smtClean="0"/>
              <a:t> (EUropean RObotics research Network) (1999-2004). : EURON is a community of people with a common interest: robots. It brings together all </a:t>
            </a:r>
            <a:r>
              <a:rPr lang="en-US" sz="2000" smtClean="0">
                <a:hlinkClick r:id="rId2"/>
              </a:rPr>
              <a:t>European robotics groups</a:t>
            </a:r>
            <a:r>
              <a:rPr lang="en-US" sz="2000" smtClean="0"/>
              <a:t> and resources in academic research, in high-level education, and in industry (http://www.euron.org/).</a:t>
            </a:r>
          </a:p>
          <a:p>
            <a:pPr marL="346075" eaLnBrk="1" hangingPunct="1">
              <a:buFontTx/>
              <a:buChar char="-"/>
            </a:pPr>
            <a:endParaRPr lang="en-US" sz="800" smtClean="0"/>
          </a:p>
          <a:p>
            <a:pPr marL="346075" eaLnBrk="1" hangingPunct="1">
              <a:buFontTx/>
              <a:buChar char="-"/>
            </a:pPr>
            <a:r>
              <a:rPr lang="en-US" sz="2000" b="1" smtClean="0"/>
              <a:t>EURON II</a:t>
            </a:r>
            <a:r>
              <a:rPr lang="en-US" sz="2000" smtClean="0"/>
              <a:t> (2004-2008) : Follow up of  EURON</a:t>
            </a:r>
          </a:p>
          <a:p>
            <a:pPr marL="346075" eaLnBrk="1" hangingPunct="1">
              <a:buFontTx/>
              <a:buChar char="-"/>
            </a:pPr>
            <a:endParaRPr lang="en-US" sz="800" smtClean="0"/>
          </a:p>
          <a:p>
            <a:pPr marL="346075" eaLnBrk="1" hangingPunct="1">
              <a:buFontTx/>
              <a:buChar char="-"/>
            </a:pPr>
            <a:r>
              <a:rPr lang="en-US" sz="2000" b="1" smtClean="0"/>
              <a:t>EURON 3</a:t>
            </a:r>
            <a:r>
              <a:rPr lang="en-US" sz="2000" smtClean="0"/>
              <a:t> (2008-): Follow up of EURON II without funding</a:t>
            </a:r>
          </a:p>
          <a:p>
            <a:pPr marL="346075" eaLnBrk="1" hangingPunct="1">
              <a:buFontTx/>
              <a:buChar char="-"/>
            </a:pPr>
            <a:endParaRPr lang="en-US" sz="800" smtClean="0"/>
          </a:p>
          <a:p>
            <a:pPr marL="346075" eaLnBrk="1" hangingPunct="1">
              <a:buFontTx/>
              <a:buChar char="-"/>
            </a:pPr>
            <a:r>
              <a:rPr lang="en-US" sz="2000" b="1" smtClean="0"/>
              <a:t>EUROP</a:t>
            </a:r>
            <a:r>
              <a:rPr lang="en-US" sz="2000" smtClean="0"/>
              <a:t> (European Robotics Technology Platform)(2005-): EUROP is an industry-driven framework for the main stakeholders in robotics to strengthen Europe’s competitiveness in robotic R&amp;D, as well as global markets, and to improve quality of life (</a:t>
            </a:r>
            <a:r>
              <a:rPr lang="en-US" sz="2000" smtClean="0">
                <a:hlinkClick r:id="rId3"/>
              </a:rPr>
              <a:t>http://www.robotics-platform.eu</a:t>
            </a:r>
            <a:r>
              <a:rPr lang="en-US" sz="2000" smtClean="0"/>
              <a:t>)</a:t>
            </a:r>
          </a:p>
          <a:p>
            <a:pPr marL="346075" eaLnBrk="1" hangingPunct="1">
              <a:buFontTx/>
              <a:buChar char="-"/>
            </a:pPr>
            <a:endParaRPr lang="en-US" sz="800" smtClean="0"/>
          </a:p>
          <a:p>
            <a:pPr marL="346075" eaLnBrk="1" hangingPunct="1">
              <a:buFontTx/>
              <a:buChar char="-"/>
            </a:pPr>
            <a:r>
              <a:rPr lang="en-US" sz="2000" b="1" smtClean="0"/>
              <a:t>euRobotics</a:t>
            </a:r>
            <a:r>
              <a:rPr lang="en-US" sz="2000" smtClean="0"/>
              <a:t> (European Robotics Coordination Action (2010-2012): The objective was the improvement of cooperation between industry and academia and the enhancement of public perception of (European) robotics. </a:t>
            </a:r>
          </a:p>
          <a:p>
            <a:pPr marL="346075" eaLnBrk="1" hangingPunct="1">
              <a:buFontTx/>
              <a:buChar char="-"/>
            </a:pPr>
            <a:endParaRPr lang="en-US" sz="20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Título"/>
          <p:cNvSpPr>
            <a:spLocks noGrp="1"/>
          </p:cNvSpPr>
          <p:nvPr>
            <p:ph type="title"/>
          </p:nvPr>
        </p:nvSpPr>
        <p:spPr/>
        <p:txBody>
          <a:bodyPr/>
          <a:lstStyle/>
          <a:p>
            <a:r>
              <a:rPr lang="ca-ES" smtClean="0"/>
              <a:t>Present</a:t>
            </a:r>
          </a:p>
        </p:txBody>
      </p:sp>
      <p:sp>
        <p:nvSpPr>
          <p:cNvPr id="16387" name="2 Marcador de contenido"/>
          <p:cNvSpPr>
            <a:spLocks noGrp="1"/>
          </p:cNvSpPr>
          <p:nvPr>
            <p:ph idx="1"/>
          </p:nvPr>
        </p:nvSpPr>
        <p:spPr>
          <a:xfrm>
            <a:off x="457200" y="1052513"/>
            <a:ext cx="8229600" cy="749300"/>
          </a:xfrm>
        </p:spPr>
        <p:txBody>
          <a:bodyPr/>
          <a:lstStyle/>
          <a:p>
            <a:pPr marL="0" indent="0">
              <a:buFontTx/>
              <a:buNone/>
            </a:pPr>
            <a:r>
              <a:rPr lang="es-ES" sz="2400" b="1" smtClean="0"/>
              <a:t>euRobotics aisbl (2012-):</a:t>
            </a:r>
          </a:p>
          <a:p>
            <a:pPr marL="0" indent="0">
              <a:buFontTx/>
              <a:buNone/>
            </a:pPr>
            <a:r>
              <a:rPr lang="en-US" sz="1600" smtClean="0"/>
              <a:t>euRobotics aisbl (Association Internationale Sans But Lucratif) is a Brussels based international non-profit association for all stakeholders in European robotics. euRobotics builds upon the success of the </a:t>
            </a:r>
            <a:r>
              <a:rPr lang="en-US" sz="1600" smtClean="0">
                <a:hlinkClick r:id="rId2"/>
              </a:rPr>
              <a:t>European Robotics Technology Platform (EUROP)</a:t>
            </a:r>
            <a:r>
              <a:rPr lang="en-US" sz="1600" smtClean="0"/>
              <a:t> and the academic network of</a:t>
            </a:r>
            <a:r>
              <a:rPr lang="en-US" sz="1600" smtClean="0">
                <a:hlinkClick r:id="rId3"/>
              </a:rPr>
              <a:t> EURON</a:t>
            </a:r>
            <a:r>
              <a:rPr lang="en-US" sz="1600" smtClean="0"/>
              <a:t>, and will not only continue the cooperation but will also strengthen the bond between members of these two community driven organisations. Thus, leading towards the establishment of only one sustainable organisation for the European robotics community as a whole. </a:t>
            </a:r>
            <a:br>
              <a:rPr lang="en-US" sz="1600" smtClean="0"/>
            </a:br>
            <a:r>
              <a:rPr lang="en-US" sz="1600" smtClean="0"/>
              <a:t/>
            </a:r>
            <a:br>
              <a:rPr lang="en-US" sz="1600" smtClean="0"/>
            </a:br>
            <a:r>
              <a:rPr lang="en-US" sz="1600" smtClean="0"/>
              <a:t>One of the association’s main missions is to collaborate with the European Commission (EC) to develop and implement a strategy and a roadmap for research, technological development and innovation in robotics, in view of the launch of the next framework program Horizon 2020. Towards this end, euRobotics aisbl was formed to engage from the private side in a contractual Public-Private Partnership with the European Union as the public side</a:t>
            </a:r>
            <a:r>
              <a:rPr lang="en-US" sz="2000" smtClean="0"/>
              <a:t>. (</a:t>
            </a:r>
            <a:r>
              <a:rPr lang="en-US" sz="1800" smtClean="0"/>
              <a:t>http://www.eurobotics-project.eu/eurobotics-aisbl/about-eurobotics-aisbl.html)</a:t>
            </a:r>
            <a:r>
              <a:rPr lang="en-US" sz="2000" smtClean="0"/>
              <a:t/>
            </a:r>
            <a:br>
              <a:rPr lang="en-US" sz="2000" smtClean="0"/>
            </a:br>
            <a:r>
              <a:rPr lang="en-US" sz="2000" smtClean="0"/>
              <a:t/>
            </a:r>
            <a:br>
              <a:rPr lang="en-US" sz="2000" smtClean="0"/>
            </a:br>
            <a:endParaRPr lang="es-ES" smtClean="0"/>
          </a:p>
        </p:txBody>
      </p:sp>
      <p:pic>
        <p:nvPicPr>
          <p:cNvPr id="16388" name="Picture 2" descr="http://www.eurobotics-project.eu/cms/upload/Pictures/eurobotics-timeline_515.gif"/>
          <p:cNvPicPr>
            <a:picLocks noChangeAspect="1" noChangeArrowheads="1"/>
          </p:cNvPicPr>
          <p:nvPr/>
        </p:nvPicPr>
        <p:blipFill>
          <a:blip r:embed="rId4" cstate="print"/>
          <a:srcRect/>
          <a:stretch>
            <a:fillRect/>
          </a:stretch>
        </p:blipFill>
        <p:spPr bwMode="auto">
          <a:xfrm>
            <a:off x="1489075" y="4941888"/>
            <a:ext cx="6323013" cy="1681162"/>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a:spLocks noGrp="1"/>
          </p:cNvSpPr>
          <p:nvPr>
            <p:ph type="title"/>
          </p:nvPr>
        </p:nvSpPr>
        <p:spPr/>
        <p:txBody>
          <a:bodyPr/>
          <a:lstStyle/>
          <a:p>
            <a:r>
              <a:rPr lang="es-ES" smtClean="0"/>
              <a:t>euRobotics </a:t>
            </a:r>
          </a:p>
        </p:txBody>
      </p:sp>
      <p:sp>
        <p:nvSpPr>
          <p:cNvPr id="3" name="2 Marcador de contenido"/>
          <p:cNvSpPr>
            <a:spLocks noGrp="1"/>
          </p:cNvSpPr>
          <p:nvPr>
            <p:ph idx="1"/>
          </p:nvPr>
        </p:nvSpPr>
        <p:spPr>
          <a:xfrm>
            <a:off x="457200" y="1341438"/>
            <a:ext cx="8229600" cy="2808287"/>
          </a:xfrm>
        </p:spPr>
        <p:txBody>
          <a:bodyPr/>
          <a:lstStyle/>
          <a:p>
            <a:pPr marL="0" indent="0">
              <a:buFontTx/>
              <a:buNone/>
              <a:defRPr/>
            </a:pPr>
            <a:r>
              <a:rPr lang="en-US" sz="2000" dirty="0" smtClean="0"/>
              <a:t>The objectives of </a:t>
            </a:r>
            <a:r>
              <a:rPr lang="en-US" sz="2000" dirty="0" err="1" smtClean="0"/>
              <a:t>euRobotics</a:t>
            </a:r>
            <a:r>
              <a:rPr lang="en-US" sz="2000" dirty="0" smtClean="0"/>
              <a:t> are to boost European robotics research, development and innovation and to foster a positive perception of robotics. It aims at:</a:t>
            </a:r>
          </a:p>
          <a:p>
            <a:pPr marL="0" indent="0">
              <a:buFontTx/>
              <a:buNone/>
              <a:defRPr/>
            </a:pPr>
            <a:endParaRPr lang="en-US" sz="800" dirty="0" smtClean="0"/>
          </a:p>
          <a:p>
            <a:pPr>
              <a:defRPr/>
            </a:pPr>
            <a:r>
              <a:rPr lang="en-US" sz="1800" dirty="0" smtClean="0"/>
              <a:t>strengthening competitiveness and ensuring industrial leadership of manufacturers, providers and end users of robotics technology-based systems and services;</a:t>
            </a:r>
          </a:p>
          <a:p>
            <a:pPr>
              <a:defRPr/>
            </a:pPr>
            <a:r>
              <a:rPr lang="en-US" sz="1800" dirty="0" smtClean="0"/>
              <a:t>the widest and best uptake of robotics technologies and services for professional and private use;</a:t>
            </a:r>
          </a:p>
          <a:p>
            <a:pPr>
              <a:defRPr/>
            </a:pPr>
            <a:r>
              <a:rPr lang="en-US" sz="1800" dirty="0" smtClean="0"/>
              <a:t>the excellence of the science base of European robotics.</a:t>
            </a:r>
          </a:p>
          <a:p>
            <a:pPr marL="0" indent="0">
              <a:buFontTx/>
              <a:buNone/>
              <a:defRPr/>
            </a:pP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Título"/>
          <p:cNvSpPr>
            <a:spLocks noGrp="1"/>
          </p:cNvSpPr>
          <p:nvPr>
            <p:ph type="title"/>
          </p:nvPr>
        </p:nvSpPr>
        <p:spPr/>
        <p:txBody>
          <a:bodyPr/>
          <a:lstStyle/>
          <a:p>
            <a:r>
              <a:rPr lang="es-ES" smtClean="0"/>
              <a:t>euRobotics </a:t>
            </a:r>
          </a:p>
        </p:txBody>
      </p:sp>
      <p:pic>
        <p:nvPicPr>
          <p:cNvPr id="18435" name="Picture 2" descr="http://www.eurobotics-project.eu/cms/upload/Pictures/euRobotics_aisbl_structure_big.jpg"/>
          <p:cNvPicPr>
            <a:picLocks noChangeAspect="1" noChangeArrowheads="1"/>
          </p:cNvPicPr>
          <p:nvPr/>
        </p:nvPicPr>
        <p:blipFill>
          <a:blip r:embed="rId2" cstate="print"/>
          <a:srcRect/>
          <a:stretch>
            <a:fillRect/>
          </a:stretch>
        </p:blipFill>
        <p:spPr bwMode="auto">
          <a:xfrm>
            <a:off x="2124075" y="1125538"/>
            <a:ext cx="4679950" cy="3192462"/>
          </a:xfrm>
          <a:prstGeom prst="rect">
            <a:avLst/>
          </a:prstGeom>
          <a:noFill/>
          <a:ln w="9525">
            <a:noFill/>
            <a:miter lim="800000"/>
            <a:headEnd/>
            <a:tailEnd/>
          </a:ln>
        </p:spPr>
      </p:pic>
      <p:sp>
        <p:nvSpPr>
          <p:cNvPr id="18436" name="2 Marcador de contenido"/>
          <p:cNvSpPr>
            <a:spLocks noGrp="1"/>
          </p:cNvSpPr>
          <p:nvPr>
            <p:ph idx="1"/>
          </p:nvPr>
        </p:nvSpPr>
        <p:spPr>
          <a:xfrm>
            <a:off x="539750" y="4508500"/>
            <a:ext cx="8229600" cy="803275"/>
          </a:xfrm>
        </p:spPr>
        <p:txBody>
          <a:bodyPr/>
          <a:lstStyle/>
          <a:p>
            <a:pPr marL="0" indent="0">
              <a:buFontTx/>
              <a:buNone/>
            </a:pPr>
            <a:r>
              <a:rPr lang="en-US" sz="2000" smtClean="0"/>
              <a:t>The new board of directors was elected on March 19</a:t>
            </a:r>
            <a:r>
              <a:rPr lang="en-US" sz="2000" baseline="30000" smtClean="0"/>
              <a:t>th</a:t>
            </a:r>
            <a:r>
              <a:rPr lang="en-US" sz="2000" smtClean="0"/>
              <a:t>-21</a:t>
            </a:r>
            <a:r>
              <a:rPr lang="en-US" sz="2000" baseline="30000" smtClean="0"/>
              <a:t>st,</a:t>
            </a:r>
            <a:r>
              <a:rPr lang="en-US" sz="2000" smtClean="0"/>
              <a:t> 2013 at Lyon:</a:t>
            </a:r>
          </a:p>
          <a:p>
            <a:pPr marL="0" indent="0">
              <a:buFontTx/>
              <a:buNone/>
            </a:pPr>
            <a:endParaRPr lang="en-US" sz="2000" smtClean="0"/>
          </a:p>
          <a:p>
            <a:pPr marL="0" indent="0">
              <a:buFontTx/>
              <a:buNone/>
            </a:pPr>
            <a:r>
              <a:rPr lang="en-US" sz="2000" smtClean="0"/>
              <a:t>President: Bernd Liepert </a:t>
            </a:r>
          </a:p>
          <a:p>
            <a:pPr marL="0" indent="0">
              <a:buFontTx/>
              <a:buNone/>
            </a:pPr>
            <a:r>
              <a:rPr lang="en-US" sz="2000" smtClean="0"/>
              <a:t>Vice-Presidents: Rainer Bischoff (industry), Herman Bruyninckx (research) Treasurer: Giovanni Barontini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Título"/>
          <p:cNvSpPr>
            <a:spLocks noGrp="1"/>
          </p:cNvSpPr>
          <p:nvPr>
            <p:ph type="title"/>
          </p:nvPr>
        </p:nvSpPr>
        <p:spPr/>
        <p:txBody>
          <a:bodyPr/>
          <a:lstStyle/>
          <a:p>
            <a:r>
              <a:rPr lang="en-US" smtClean="0"/>
              <a:t>euRobotics Board of Directors (2 years)</a:t>
            </a:r>
          </a:p>
        </p:txBody>
      </p:sp>
      <p:sp>
        <p:nvSpPr>
          <p:cNvPr id="3" name="2 Marcador de contenido"/>
          <p:cNvSpPr>
            <a:spLocks noGrp="1"/>
          </p:cNvSpPr>
          <p:nvPr>
            <p:ph idx="1"/>
          </p:nvPr>
        </p:nvSpPr>
        <p:spPr>
          <a:xfrm>
            <a:off x="4859338" y="1341438"/>
            <a:ext cx="4105275" cy="4525962"/>
          </a:xfrm>
        </p:spPr>
        <p:txBody>
          <a:bodyPr/>
          <a:lstStyle/>
          <a:p>
            <a:pPr marL="0" indent="0">
              <a:buFontTx/>
              <a:buNone/>
              <a:defRPr/>
            </a:pPr>
            <a:r>
              <a:rPr lang="en-US" sz="1800" b="1" dirty="0" smtClean="0"/>
              <a:t>Research Board</a:t>
            </a:r>
          </a:p>
          <a:p>
            <a:pPr>
              <a:defRPr/>
            </a:pPr>
            <a:r>
              <a:rPr lang="en-US" sz="1800" dirty="0" err="1" smtClean="0"/>
              <a:t>Bruyninckx</a:t>
            </a:r>
            <a:r>
              <a:rPr lang="en-US" sz="1800" dirty="0" smtClean="0"/>
              <a:t> Herman KU Leuven</a:t>
            </a:r>
          </a:p>
          <a:p>
            <a:pPr>
              <a:defRPr/>
            </a:pPr>
            <a:r>
              <a:rPr lang="en-US" sz="1800" dirty="0" err="1" smtClean="0"/>
              <a:t>Siciliano</a:t>
            </a:r>
            <a:r>
              <a:rPr lang="en-US" sz="1800" dirty="0" smtClean="0"/>
              <a:t> Bruno University of Naples </a:t>
            </a:r>
          </a:p>
          <a:p>
            <a:pPr>
              <a:defRPr/>
            </a:pPr>
            <a:r>
              <a:rPr lang="en-US" sz="1800" dirty="0" err="1" smtClean="0"/>
              <a:t>Metta</a:t>
            </a:r>
            <a:r>
              <a:rPr lang="en-US" sz="1800" dirty="0" smtClean="0"/>
              <a:t> Giorgio IIT </a:t>
            </a:r>
          </a:p>
          <a:p>
            <a:pPr>
              <a:defRPr/>
            </a:pPr>
            <a:r>
              <a:rPr lang="en-US" sz="1800" dirty="0" smtClean="0"/>
              <a:t>Dario Paolo </a:t>
            </a:r>
            <a:r>
              <a:rPr lang="en-US" sz="1800" dirty="0" err="1" smtClean="0"/>
              <a:t>Scuola</a:t>
            </a:r>
            <a:r>
              <a:rPr lang="en-US" sz="1800" dirty="0" smtClean="0"/>
              <a:t> Sup. </a:t>
            </a:r>
            <a:r>
              <a:rPr lang="en-US" sz="1800" dirty="0" err="1" smtClean="0"/>
              <a:t>Sant'Anna</a:t>
            </a:r>
            <a:r>
              <a:rPr lang="en-US" sz="1800" dirty="0" smtClean="0"/>
              <a:t> </a:t>
            </a:r>
          </a:p>
          <a:p>
            <a:pPr>
              <a:defRPr/>
            </a:pPr>
            <a:r>
              <a:rPr lang="en-US" sz="1800" dirty="0" err="1" smtClean="0"/>
              <a:t>Albu‐Schäffer</a:t>
            </a:r>
            <a:r>
              <a:rPr lang="en-US" sz="1800" dirty="0" smtClean="0"/>
              <a:t> </a:t>
            </a:r>
            <a:r>
              <a:rPr lang="en-US" sz="1800" dirty="0" err="1" smtClean="0"/>
              <a:t>Alin</a:t>
            </a:r>
            <a:r>
              <a:rPr lang="en-US" sz="1800" dirty="0" smtClean="0"/>
              <a:t> DLR </a:t>
            </a:r>
          </a:p>
          <a:p>
            <a:pPr>
              <a:defRPr/>
            </a:pPr>
            <a:r>
              <a:rPr lang="en-US" sz="1800" dirty="0" err="1" smtClean="0"/>
              <a:t>Hallam</a:t>
            </a:r>
            <a:r>
              <a:rPr lang="en-US" sz="1800" dirty="0" smtClean="0"/>
              <a:t> John Univ. of S. Denmark</a:t>
            </a:r>
          </a:p>
          <a:p>
            <a:pPr>
              <a:defRPr/>
            </a:pPr>
            <a:r>
              <a:rPr lang="en-US" sz="1800" dirty="0" err="1" smtClean="0"/>
              <a:t>Agirre</a:t>
            </a:r>
            <a:r>
              <a:rPr lang="en-US" sz="1800" dirty="0" smtClean="0"/>
              <a:t> </a:t>
            </a:r>
            <a:r>
              <a:rPr lang="en-US" sz="1800" dirty="0" err="1" smtClean="0"/>
              <a:t>Ibarbia</a:t>
            </a:r>
            <a:r>
              <a:rPr lang="en-US" sz="1800" dirty="0" smtClean="0"/>
              <a:t> Jon </a:t>
            </a:r>
            <a:r>
              <a:rPr lang="en-US" sz="1800" dirty="0" err="1" smtClean="0"/>
              <a:t>Tecnalia</a:t>
            </a:r>
            <a:endParaRPr lang="en-US" sz="1800" dirty="0" smtClean="0"/>
          </a:p>
          <a:p>
            <a:pPr>
              <a:defRPr/>
            </a:pPr>
            <a:r>
              <a:rPr lang="en-US" sz="1800" dirty="0" err="1" smtClean="0"/>
              <a:t>Asfur</a:t>
            </a:r>
            <a:r>
              <a:rPr lang="en-US" sz="1800" dirty="0" smtClean="0"/>
              <a:t> </a:t>
            </a:r>
            <a:r>
              <a:rPr lang="en-US" sz="1800" dirty="0" err="1" smtClean="0"/>
              <a:t>Tamim</a:t>
            </a:r>
            <a:r>
              <a:rPr lang="en-US" sz="1800" dirty="0" smtClean="0"/>
              <a:t> KIT </a:t>
            </a:r>
          </a:p>
          <a:p>
            <a:pPr>
              <a:defRPr/>
            </a:pPr>
            <a:r>
              <a:rPr lang="en-US" sz="1800" dirty="0" err="1" smtClean="0"/>
              <a:t>López</a:t>
            </a:r>
            <a:r>
              <a:rPr lang="en-US" sz="1800" dirty="0" smtClean="0"/>
              <a:t> de Vallejo Irene IK4 </a:t>
            </a:r>
            <a:r>
              <a:rPr lang="en-US" sz="1800" dirty="0" err="1" smtClean="0"/>
              <a:t>Tekniker</a:t>
            </a:r>
            <a:r>
              <a:rPr lang="en-US" sz="1800" dirty="0" smtClean="0"/>
              <a:t> </a:t>
            </a:r>
            <a:r>
              <a:rPr lang="en-US" sz="1800" dirty="0" err="1" smtClean="0"/>
              <a:t>Röning</a:t>
            </a:r>
            <a:r>
              <a:rPr lang="en-US" sz="1800" dirty="0" smtClean="0"/>
              <a:t> </a:t>
            </a:r>
            <a:r>
              <a:rPr lang="en-US" sz="1800" dirty="0" err="1" smtClean="0"/>
              <a:t>Juha</a:t>
            </a:r>
            <a:r>
              <a:rPr lang="en-US" sz="1800" dirty="0" smtClean="0"/>
              <a:t> Oulu University</a:t>
            </a:r>
          </a:p>
          <a:p>
            <a:pPr>
              <a:defRPr/>
            </a:pPr>
            <a:r>
              <a:rPr lang="en-US" sz="1800" dirty="0" err="1" smtClean="0"/>
              <a:t>Hägele</a:t>
            </a:r>
            <a:r>
              <a:rPr lang="en-US" sz="1800" dirty="0" smtClean="0"/>
              <a:t> Martin </a:t>
            </a:r>
            <a:r>
              <a:rPr lang="en-US" sz="1800" dirty="0" err="1" smtClean="0"/>
              <a:t>Fraunhofer</a:t>
            </a:r>
            <a:r>
              <a:rPr lang="en-US" sz="1800" dirty="0" smtClean="0"/>
              <a:t> IPA</a:t>
            </a:r>
          </a:p>
          <a:p>
            <a:pPr>
              <a:defRPr/>
            </a:pPr>
            <a:r>
              <a:rPr lang="en-US" sz="1800" dirty="0" smtClean="0"/>
              <a:t>Lane David Heriot Watt Univ.</a:t>
            </a:r>
            <a:endParaRPr lang="en-US" sz="1800" dirty="0"/>
          </a:p>
        </p:txBody>
      </p:sp>
      <p:sp>
        <p:nvSpPr>
          <p:cNvPr id="4" name="2 Marcador de contenido"/>
          <p:cNvSpPr txBox="1">
            <a:spLocks/>
          </p:cNvSpPr>
          <p:nvPr/>
        </p:nvSpPr>
        <p:spPr bwMode="auto">
          <a:xfrm>
            <a:off x="468313" y="1341438"/>
            <a:ext cx="4319587"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buFontTx/>
              <a:buNone/>
              <a:defRPr/>
            </a:pPr>
            <a:r>
              <a:rPr lang="en-US" sz="1800" b="1" kern="0" dirty="0" smtClean="0"/>
              <a:t>Industry Board</a:t>
            </a:r>
          </a:p>
          <a:p>
            <a:pPr>
              <a:defRPr/>
            </a:pPr>
            <a:r>
              <a:rPr lang="en-US" sz="1800" dirty="0" smtClean="0"/>
              <a:t>Bischoff Rainer KUKA</a:t>
            </a:r>
          </a:p>
          <a:p>
            <a:pPr>
              <a:defRPr/>
            </a:pPr>
            <a:r>
              <a:rPr lang="en-US" sz="1800" dirty="0" err="1" smtClean="0"/>
              <a:t>Tomatis</a:t>
            </a:r>
            <a:r>
              <a:rPr lang="en-US" sz="1800" dirty="0" smtClean="0"/>
              <a:t> Nicola </a:t>
            </a:r>
            <a:r>
              <a:rPr lang="en-US" sz="1800" dirty="0" err="1" smtClean="0"/>
              <a:t>Bluebotics</a:t>
            </a:r>
            <a:endParaRPr lang="en-US" sz="1800" dirty="0" smtClean="0"/>
          </a:p>
          <a:p>
            <a:pPr>
              <a:defRPr/>
            </a:pPr>
            <a:r>
              <a:rPr lang="en-US" sz="1800" dirty="0" err="1" smtClean="0"/>
              <a:t>Brodtmann</a:t>
            </a:r>
            <a:r>
              <a:rPr lang="en-US" sz="1800" dirty="0" smtClean="0"/>
              <a:t> </a:t>
            </a:r>
            <a:r>
              <a:rPr lang="en-US" sz="1800" dirty="0" err="1" smtClean="0"/>
              <a:t>Thilo</a:t>
            </a:r>
            <a:r>
              <a:rPr lang="en-US" sz="1800" dirty="0" smtClean="0"/>
              <a:t> </a:t>
            </a:r>
            <a:r>
              <a:rPr lang="en-US" sz="1800" dirty="0" err="1" smtClean="0"/>
              <a:t>EUnited</a:t>
            </a:r>
            <a:r>
              <a:rPr lang="en-US" sz="1800" dirty="0" smtClean="0"/>
              <a:t> Robotics </a:t>
            </a:r>
          </a:p>
          <a:p>
            <a:pPr>
              <a:defRPr/>
            </a:pPr>
            <a:r>
              <a:rPr lang="en-US" sz="1800" dirty="0" err="1" smtClean="0"/>
              <a:t>Pegman</a:t>
            </a:r>
            <a:r>
              <a:rPr lang="en-US" sz="1800" dirty="0" smtClean="0"/>
              <a:t> Geoff R U Robots</a:t>
            </a:r>
          </a:p>
          <a:p>
            <a:pPr>
              <a:defRPr/>
            </a:pPr>
            <a:r>
              <a:rPr lang="en-US" sz="1800" dirty="0" err="1" smtClean="0"/>
              <a:t>Barontini</a:t>
            </a:r>
            <a:r>
              <a:rPr lang="en-US" sz="1800" dirty="0" smtClean="0"/>
              <a:t> Giovanni </a:t>
            </a:r>
            <a:r>
              <a:rPr lang="en-US" sz="1800" dirty="0" err="1" smtClean="0"/>
              <a:t>Finmeccanica</a:t>
            </a:r>
            <a:endParaRPr lang="en-US" sz="1800" dirty="0" smtClean="0"/>
          </a:p>
          <a:p>
            <a:pPr>
              <a:defRPr/>
            </a:pPr>
            <a:r>
              <a:rPr lang="en-US" sz="1800" dirty="0" err="1" smtClean="0"/>
              <a:t>Parlitz</a:t>
            </a:r>
            <a:r>
              <a:rPr lang="en-US" sz="1800" dirty="0" smtClean="0"/>
              <a:t> Christopher </a:t>
            </a:r>
            <a:r>
              <a:rPr lang="en-US" sz="1800" dirty="0" err="1" smtClean="0"/>
              <a:t>Schunk</a:t>
            </a:r>
            <a:endParaRPr lang="en-US" sz="1800" dirty="0" smtClean="0"/>
          </a:p>
          <a:p>
            <a:pPr>
              <a:defRPr/>
            </a:pPr>
            <a:r>
              <a:rPr lang="en-US" sz="1800" dirty="0" smtClean="0"/>
              <a:t>von </a:t>
            </a:r>
            <a:r>
              <a:rPr lang="en-US" sz="1800" dirty="0" err="1" smtClean="0"/>
              <a:t>Wichert</a:t>
            </a:r>
            <a:r>
              <a:rPr lang="en-US" sz="1800" dirty="0" smtClean="0"/>
              <a:t> Georg Siemens</a:t>
            </a:r>
          </a:p>
          <a:p>
            <a:pPr>
              <a:defRPr/>
            </a:pPr>
            <a:r>
              <a:rPr lang="en-US" sz="1800" dirty="0" smtClean="0"/>
              <a:t>Champion Renaud </a:t>
            </a:r>
            <a:r>
              <a:rPr lang="en-US" sz="1800" dirty="0" err="1" smtClean="0"/>
              <a:t>Robolution</a:t>
            </a:r>
            <a:r>
              <a:rPr lang="en-US" sz="1800" dirty="0" smtClean="0"/>
              <a:t> Capital</a:t>
            </a:r>
          </a:p>
          <a:p>
            <a:pPr>
              <a:defRPr/>
            </a:pPr>
            <a:r>
              <a:rPr lang="en-US" sz="1800" dirty="0" smtClean="0"/>
              <a:t>Matthias </a:t>
            </a:r>
            <a:r>
              <a:rPr lang="en-US" sz="1800" dirty="0" err="1" smtClean="0"/>
              <a:t>Björn</a:t>
            </a:r>
            <a:r>
              <a:rPr lang="en-US" sz="1800" dirty="0" smtClean="0"/>
              <a:t> ABB </a:t>
            </a:r>
          </a:p>
          <a:p>
            <a:pPr>
              <a:defRPr/>
            </a:pPr>
            <a:r>
              <a:rPr lang="en-US" sz="1800" dirty="0" err="1" smtClean="0"/>
              <a:t>Gelin</a:t>
            </a:r>
            <a:r>
              <a:rPr lang="en-US" sz="1800" dirty="0" smtClean="0"/>
              <a:t> </a:t>
            </a:r>
            <a:r>
              <a:rPr lang="en-US" sz="1800" dirty="0" err="1" smtClean="0"/>
              <a:t>Rodolphe</a:t>
            </a:r>
            <a:r>
              <a:rPr lang="en-US" sz="1800" dirty="0" smtClean="0"/>
              <a:t> </a:t>
            </a:r>
            <a:r>
              <a:rPr lang="en-US" sz="1800" dirty="0" err="1" smtClean="0"/>
              <a:t>Aldebaran</a:t>
            </a:r>
            <a:r>
              <a:rPr lang="en-US" sz="1800" dirty="0" smtClean="0"/>
              <a:t> </a:t>
            </a:r>
          </a:p>
          <a:p>
            <a:pPr>
              <a:defRPr/>
            </a:pPr>
            <a:r>
              <a:rPr lang="en-US" sz="1800" dirty="0" err="1" smtClean="0"/>
              <a:t>Grothaus</a:t>
            </a:r>
            <a:r>
              <a:rPr lang="en-US" sz="1800" dirty="0" smtClean="0"/>
              <a:t> Hans‐Peter </a:t>
            </a:r>
            <a:r>
              <a:rPr lang="en-US" sz="1800" dirty="0" err="1" smtClean="0"/>
              <a:t>Claas</a:t>
            </a:r>
            <a:r>
              <a:rPr lang="en-US" sz="1800" dirty="0" smtClean="0"/>
              <a:t> </a:t>
            </a:r>
            <a:endParaRPr lang="en-US" sz="1800" kern="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Título"/>
          <p:cNvSpPr>
            <a:spLocks noGrp="1"/>
          </p:cNvSpPr>
          <p:nvPr>
            <p:ph type="title"/>
          </p:nvPr>
        </p:nvSpPr>
        <p:spPr/>
        <p:txBody>
          <a:bodyPr/>
          <a:lstStyle/>
          <a:p>
            <a:r>
              <a:rPr lang="en-US" smtClean="0"/>
              <a:t>euRobotics Activities 2012-2013</a:t>
            </a:r>
          </a:p>
        </p:txBody>
      </p:sp>
      <p:sp>
        <p:nvSpPr>
          <p:cNvPr id="20483" name="2 Marcador de contenido"/>
          <p:cNvSpPr>
            <a:spLocks noGrp="1"/>
          </p:cNvSpPr>
          <p:nvPr>
            <p:ph idx="1"/>
          </p:nvPr>
        </p:nvSpPr>
        <p:spPr>
          <a:xfrm>
            <a:off x="457200" y="1600200"/>
            <a:ext cx="8651875" cy="4525963"/>
          </a:xfrm>
        </p:spPr>
        <p:txBody>
          <a:bodyPr/>
          <a:lstStyle/>
          <a:p>
            <a:r>
              <a:rPr lang="en-US" sz="2000" smtClean="0"/>
              <a:t>Supported and united EUROP &amp; EURON</a:t>
            </a:r>
          </a:p>
          <a:p>
            <a:r>
              <a:rPr lang="en-US" sz="2000" smtClean="0"/>
              <a:t>Foundation of euRobotics AISBL</a:t>
            </a:r>
          </a:p>
          <a:p>
            <a:r>
              <a:rPr lang="en-US" sz="2000" smtClean="0"/>
              <a:t>MoU with EC regarding Public-Private Partnership (PPP)</a:t>
            </a:r>
          </a:p>
          <a:p>
            <a:r>
              <a:rPr lang="en-US" sz="2000" smtClean="0"/>
              <a:t>New SRA for PPP initiated</a:t>
            </a:r>
          </a:p>
          <a:p>
            <a:r>
              <a:rPr lang="en-US" sz="2000" smtClean="0"/>
              <a:t>Collaborations established with traditional and non-traditional stakeholders, e.g., RoboCom, ManuFuture, EFFRA, euCog, agriculture, …</a:t>
            </a:r>
          </a:p>
          <a:p>
            <a:r>
              <a:rPr lang="en-US" sz="2000" smtClean="0"/>
              <a:t>European Robotics Forum established (4th edition: Lyon, 19/03 – 21/03/2013)</a:t>
            </a:r>
          </a:p>
          <a:p>
            <a:r>
              <a:rPr lang="en-US" sz="2000" smtClean="0"/>
              <a:t>European Robotics Week established (3rd edition planned for: 25/11 – 01/12/2013)</a:t>
            </a:r>
          </a:p>
          <a:p>
            <a:r>
              <a:rPr lang="en-US" sz="2000" smtClean="0"/>
              <a:t>European projects @ AUTOMATICA 2012 showcased</a:t>
            </a:r>
          </a:p>
          <a:p>
            <a:r>
              <a:rPr lang="en-US" sz="2000" smtClean="0"/>
              <a:t>Press Center online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p:nvPr>
        </p:nvSpPr>
        <p:spPr/>
        <p:txBody>
          <a:bodyPr/>
          <a:lstStyle/>
          <a:p>
            <a:r>
              <a:rPr lang="en-US" smtClean="0"/>
              <a:t>Robotics PPP</a:t>
            </a:r>
          </a:p>
        </p:txBody>
      </p:sp>
      <p:sp>
        <p:nvSpPr>
          <p:cNvPr id="3" name="2 Marcador de contenido"/>
          <p:cNvSpPr>
            <a:spLocks noGrp="1"/>
          </p:cNvSpPr>
          <p:nvPr>
            <p:ph idx="1"/>
          </p:nvPr>
        </p:nvSpPr>
        <p:spPr>
          <a:xfrm>
            <a:off x="457200" y="1125538"/>
            <a:ext cx="8229600" cy="2808287"/>
          </a:xfrm>
        </p:spPr>
        <p:txBody>
          <a:bodyPr/>
          <a:lstStyle/>
          <a:p>
            <a:pPr marL="0" indent="0">
              <a:buFontTx/>
              <a:buNone/>
              <a:defRPr/>
            </a:pPr>
            <a:r>
              <a:rPr lang="en-US" sz="2000" b="1" dirty="0" smtClean="0"/>
              <a:t>About Robotics PPP</a:t>
            </a:r>
          </a:p>
          <a:p>
            <a:pPr>
              <a:defRPr/>
            </a:pPr>
            <a:r>
              <a:rPr lang="en-US" sz="1800" dirty="0" smtClean="0"/>
              <a:t>The European Robotics Public Private Partnership (PPP) is the teaming up of the robotics industry, research, academia and the European Commission to launch a joint research, development and innovation </a:t>
            </a:r>
            <a:r>
              <a:rPr lang="en-US" sz="1800" dirty="0" err="1" smtClean="0"/>
              <a:t>programme</a:t>
            </a:r>
            <a:r>
              <a:rPr lang="en-US" sz="1800" dirty="0" smtClean="0"/>
              <a:t> in order to strengthen the position of European robotics as a whole. The </a:t>
            </a:r>
            <a:r>
              <a:rPr lang="en-US" sz="1800" dirty="0" err="1" smtClean="0"/>
              <a:t>programme</a:t>
            </a:r>
            <a:r>
              <a:rPr lang="en-US" sz="1800" dirty="0" smtClean="0"/>
              <a:t> will be jointly developed by the private side (robotics manufacturers, component manufacturers, systems integrators, end users, research institutes, universities) and the public side (the European Commission).</a:t>
            </a:r>
            <a:br>
              <a:rPr lang="en-US" sz="1800" dirty="0" smtClean="0"/>
            </a:br>
            <a:r>
              <a:rPr lang="en-US" sz="1800" dirty="0" smtClean="0"/>
              <a:t/>
            </a:r>
            <a:br>
              <a:rPr lang="en-US" sz="1800" dirty="0" smtClean="0"/>
            </a:br>
            <a:r>
              <a:rPr lang="en-US" sz="1800" dirty="0" smtClean="0"/>
              <a:t>Thus, the main objective of the Robotics PPP is to boost current European robotics research, development and innovation.  It also aims to cultivate a positive perception of robotics in order to assure competitiveness and industrial leadership of manufacturers, providers and users of robotic technology based systems and services, as well as fostering the excellence of its science base.</a:t>
            </a:r>
            <a:endParaRPr lang="es-ES" sz="1800" dirty="0"/>
          </a:p>
        </p:txBody>
      </p:sp>
      <p:pic>
        <p:nvPicPr>
          <p:cNvPr id="21508" name="Picture 2" descr="http://www.eurobotics-project.eu/cms/upload/Pictures/robotics_ppp_1_515.gif"/>
          <p:cNvPicPr>
            <a:picLocks noChangeAspect="1" noChangeArrowheads="1"/>
          </p:cNvPicPr>
          <p:nvPr/>
        </p:nvPicPr>
        <p:blipFill>
          <a:blip r:embed="rId2" cstate="print"/>
          <a:srcRect/>
          <a:stretch>
            <a:fillRect/>
          </a:stretch>
        </p:blipFill>
        <p:spPr bwMode="auto">
          <a:xfrm>
            <a:off x="2843213" y="5300663"/>
            <a:ext cx="3394075" cy="1239837"/>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Título"/>
          <p:cNvSpPr>
            <a:spLocks noGrp="1"/>
          </p:cNvSpPr>
          <p:nvPr>
            <p:ph type="title"/>
          </p:nvPr>
        </p:nvSpPr>
        <p:spPr/>
        <p:txBody>
          <a:bodyPr/>
          <a:lstStyle/>
          <a:p>
            <a:r>
              <a:rPr lang="en-US" smtClean="0"/>
              <a:t>Robotics PPP</a:t>
            </a:r>
          </a:p>
        </p:txBody>
      </p:sp>
      <p:sp>
        <p:nvSpPr>
          <p:cNvPr id="3" name="2 Marcador de contenido"/>
          <p:cNvSpPr>
            <a:spLocks noGrp="1"/>
          </p:cNvSpPr>
          <p:nvPr>
            <p:ph idx="1"/>
          </p:nvPr>
        </p:nvSpPr>
        <p:spPr>
          <a:xfrm>
            <a:off x="457200" y="1412875"/>
            <a:ext cx="8686800" cy="4713288"/>
          </a:xfrm>
        </p:spPr>
        <p:txBody>
          <a:bodyPr/>
          <a:lstStyle/>
          <a:p>
            <a:pPr marL="0" indent="0">
              <a:buFontTx/>
              <a:buNone/>
              <a:defRPr/>
            </a:pPr>
            <a:r>
              <a:rPr lang="en-US" sz="2400" b="1" dirty="0" smtClean="0"/>
              <a:t>Main issue: </a:t>
            </a:r>
          </a:p>
          <a:p>
            <a:pPr>
              <a:defRPr/>
            </a:pPr>
            <a:r>
              <a:rPr lang="en-US" sz="2400" dirty="0" smtClean="0"/>
              <a:t>Strategy Research Agenda (SRA) (</a:t>
            </a:r>
            <a:r>
              <a:rPr lang="en-US" sz="2400" dirty="0" smtClean="0">
                <a:hlinkClick r:id="rId2"/>
              </a:rPr>
              <a:t>http://www.eurobotics-project.eu/robotics-2020/downloads/downloads.html</a:t>
            </a:r>
            <a:r>
              <a:rPr lang="en-US" sz="2400" dirty="0" smtClean="0"/>
              <a:t>)</a:t>
            </a:r>
          </a:p>
          <a:p>
            <a:pPr lvl="1">
              <a:defRPr/>
            </a:pPr>
            <a:r>
              <a:rPr lang="en-US" sz="2000" dirty="0" smtClean="0"/>
              <a:t>This agenda has been used for making the proposals for Call 1 and 2 in Horizon 2020 (</a:t>
            </a:r>
            <a:r>
              <a:rPr lang="en-US" sz="2000" b="1" i="1" dirty="0" smtClean="0"/>
              <a:t>first draft</a:t>
            </a:r>
            <a:r>
              <a:rPr lang="en-US" sz="2000" dirty="0" smtClean="0"/>
              <a:t>)  </a:t>
            </a:r>
          </a:p>
          <a:p>
            <a:pPr lvl="2">
              <a:defRPr/>
            </a:pPr>
            <a:r>
              <a:rPr lang="en-US" sz="1600" b="1" dirty="0" smtClean="0"/>
              <a:t>ICT Challenge 5 – Robotics</a:t>
            </a:r>
          </a:p>
          <a:p>
            <a:pPr lvl="3">
              <a:defRPr/>
            </a:pPr>
            <a:r>
              <a:rPr lang="en-US" sz="1400" b="1" dirty="0" smtClean="0"/>
              <a:t>Call 1: Roadmap-based R&amp;D&amp;I in Robotics</a:t>
            </a:r>
          </a:p>
          <a:p>
            <a:pPr lvl="4">
              <a:defRPr/>
            </a:pPr>
            <a:r>
              <a:rPr lang="en-US" sz="1200" dirty="0" smtClean="0"/>
              <a:t>RTD to advance key technologies relevant for industrial and service robotics (100% budget; 57M€)</a:t>
            </a:r>
          </a:p>
          <a:p>
            <a:pPr lvl="4">
              <a:defRPr/>
            </a:pPr>
            <a:r>
              <a:rPr lang="en-US" sz="1200" dirty="0" smtClean="0"/>
              <a:t>Technology transfer - Robotics use cases (70% budget: 12M€)</a:t>
            </a:r>
          </a:p>
          <a:p>
            <a:pPr lvl="4">
              <a:defRPr/>
            </a:pPr>
            <a:r>
              <a:rPr lang="en-US" sz="1200" dirty="0" smtClean="0"/>
              <a:t>Pre-commercial procurement in robotics (70% </a:t>
            </a:r>
            <a:r>
              <a:rPr lang="en-US" sz="1200" dirty="0" err="1" smtClean="0"/>
              <a:t>budegt</a:t>
            </a:r>
            <a:r>
              <a:rPr lang="en-US" sz="1200" dirty="0" smtClean="0"/>
              <a:t>; 5M€)</a:t>
            </a:r>
          </a:p>
          <a:p>
            <a:pPr lvl="4">
              <a:defRPr/>
            </a:pPr>
            <a:r>
              <a:rPr lang="en-US" sz="1200" dirty="0" smtClean="0"/>
              <a:t>Shared resources and assessment (shared with RTD)</a:t>
            </a:r>
            <a:endParaRPr lang="en-US" sz="1200" b="1" dirty="0" smtClean="0"/>
          </a:p>
          <a:p>
            <a:pPr lvl="3">
              <a:defRPr/>
            </a:pPr>
            <a:r>
              <a:rPr lang="en-US" sz="1400" b="1" dirty="0" smtClean="0"/>
              <a:t>Call 2: Roadmap-based R&amp;D&amp;I in Robotics</a:t>
            </a:r>
          </a:p>
          <a:p>
            <a:pPr lvl="4">
              <a:defRPr/>
            </a:pPr>
            <a:r>
              <a:rPr lang="en-US" sz="1200" dirty="0" smtClean="0"/>
              <a:t>RTD to advance key technologies relevant for industrial and service robotics (100%, budget: 39M€)</a:t>
            </a:r>
          </a:p>
          <a:p>
            <a:pPr lvl="4">
              <a:defRPr/>
            </a:pPr>
            <a:r>
              <a:rPr lang="en-US" sz="1200" dirty="0" smtClean="0"/>
              <a:t>Technology transfer - Industry-academia </a:t>
            </a:r>
            <a:r>
              <a:rPr lang="en-US" sz="1200" dirty="0" err="1" smtClean="0"/>
              <a:t>cross-fertilisation</a:t>
            </a:r>
            <a:r>
              <a:rPr lang="en-US" sz="1200" dirty="0" smtClean="0"/>
              <a:t> (70%, budget: 13M€) </a:t>
            </a:r>
          </a:p>
          <a:p>
            <a:pPr lvl="4">
              <a:defRPr/>
            </a:pPr>
            <a:r>
              <a:rPr lang="en-US" sz="1200" dirty="0" smtClean="0"/>
              <a:t>Technology transfer - Robotics use cases (70%, budget: 13M€)</a:t>
            </a:r>
          </a:p>
          <a:p>
            <a:pPr lvl="4">
              <a:defRPr/>
            </a:pPr>
            <a:r>
              <a:rPr lang="en-US" sz="1200" dirty="0" smtClean="0"/>
              <a:t>Pre-commercial procurement in robotics (70%, budget: 5M€)</a:t>
            </a:r>
          </a:p>
          <a:p>
            <a:pPr lvl="4">
              <a:defRPr/>
            </a:pPr>
            <a:r>
              <a:rPr lang="en-US" sz="1200" dirty="0" smtClean="0"/>
              <a:t>Community building and Robotic competitions (100%, budget: 4M€)</a:t>
            </a:r>
          </a:p>
        </p:txBody>
      </p:sp>
    </p:spTree>
  </p:cSld>
  <p:clrMapOvr>
    <a:masterClrMapping/>
  </p:clrMapOvr>
</p:sld>
</file>

<file path=ppt/theme/theme1.xml><?xml version="1.0" encoding="utf-8"?>
<a:theme xmlns:a="http://schemas.openxmlformats.org/drawingml/2006/main" name="2_Diseño predeterminado">
  <a:themeElements>
    <a:clrScheme name="2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1413</TotalTime>
  <Words>1313</Words>
  <Application>Microsoft Office PowerPoint</Application>
  <PresentationFormat>Presentación en pantalla (4:3)</PresentationFormat>
  <Paragraphs>102</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2_Diseño predeterminado</vt:lpstr>
      <vt:lpstr>  Robotics PPP</vt:lpstr>
      <vt:lpstr>History</vt:lpstr>
      <vt:lpstr>Present</vt:lpstr>
      <vt:lpstr>euRobotics </vt:lpstr>
      <vt:lpstr>euRobotics </vt:lpstr>
      <vt:lpstr>euRobotics Board of Directors (2 years)</vt:lpstr>
      <vt:lpstr>euRobotics Activities 2012-2013</vt:lpstr>
      <vt:lpstr>Robotics PPP</vt:lpstr>
      <vt:lpstr>Robotics PPP</vt:lpstr>
      <vt:lpstr>Robotics PPP Newsletter I</vt:lpstr>
      <vt:lpstr>Robotics PPP Newsletter II</vt:lpstr>
      <vt:lpstr>Next Events</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Curso Master/Doctorado  Visión Computador I  Tema 1: El Dominio del Problema</dc:title>
  <dc:creator>sanfeliu</dc:creator>
  <cp:lastModifiedBy>UPCnet</cp:lastModifiedBy>
  <cp:revision>98</cp:revision>
  <dcterms:created xsi:type="dcterms:W3CDTF">2007-03-04T09:18:26Z</dcterms:created>
  <dcterms:modified xsi:type="dcterms:W3CDTF">2013-07-23T08:31:33Z</dcterms:modified>
</cp:coreProperties>
</file>